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697" r:id="rId2"/>
    <p:sldMasterId id="2147483684" r:id="rId3"/>
  </p:sldMasterIdLst>
  <p:sldIdLst>
    <p:sldId id="278" r:id="rId4"/>
    <p:sldId id="282" r:id="rId5"/>
    <p:sldId id="263" r:id="rId6"/>
    <p:sldId id="258" r:id="rId7"/>
    <p:sldId id="264" r:id="rId8"/>
    <p:sldId id="262" r:id="rId9"/>
    <p:sldId id="266" r:id="rId10"/>
    <p:sldId id="267" r:id="rId11"/>
    <p:sldId id="268" r:id="rId12"/>
    <p:sldId id="269" r:id="rId13"/>
    <p:sldId id="281" r:id="rId14"/>
    <p:sldId id="271" r:id="rId15"/>
    <p:sldId id="272" r:id="rId16"/>
    <p:sldId id="274" r:id="rId17"/>
    <p:sldId id="283" r:id="rId18"/>
    <p:sldId id="275" r:id="rId19"/>
    <p:sldId id="284" r:id="rId20"/>
    <p:sldId id="277" r:id="rId21"/>
    <p:sldId id="280" r:id="rId22"/>
    <p:sldId id="273" r:id="rId23"/>
    <p:sldId id="270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ECC1C3-06E2-914E-9E5E-94E67A731335}">
          <p14:sldIdLst>
            <p14:sldId id="278"/>
            <p14:sldId id="282"/>
            <p14:sldId id="263"/>
            <p14:sldId id="258"/>
            <p14:sldId id="264"/>
            <p14:sldId id="262"/>
            <p14:sldId id="266"/>
            <p14:sldId id="267"/>
            <p14:sldId id="268"/>
            <p14:sldId id="269"/>
            <p14:sldId id="281"/>
            <p14:sldId id="271"/>
          </p14:sldIdLst>
        </p14:section>
        <p14:section name="Untitled Section" id="{4F9D48FA-DDEC-D445-A023-C703F3170BB8}">
          <p14:sldIdLst>
            <p14:sldId id="272"/>
            <p14:sldId id="274"/>
            <p14:sldId id="283"/>
            <p14:sldId id="275"/>
            <p14:sldId id="284"/>
            <p14:sldId id="277"/>
            <p14:sldId id="280"/>
            <p14:sldId id="273"/>
            <p14:sldId id="270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36"/>
    <p:restoredTop sz="96197"/>
  </p:normalViewPr>
  <p:slideViewPr>
    <p:cSldViewPr snapToGrid="0">
      <p:cViewPr>
        <p:scale>
          <a:sx n="90" d="100"/>
          <a:sy n="90" d="100"/>
        </p:scale>
        <p:origin x="16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10301" y="-129816"/>
            <a:ext cx="6654330" cy="6987816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flipH="1">
            <a:off x="7668801" y="-59634"/>
            <a:ext cx="45719" cy="69878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5937" y="1155091"/>
            <a:ext cx="5518066" cy="2595641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937" y="4781937"/>
            <a:ext cx="5518066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4877" y="17077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08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5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4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64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7944-8BED-92E4-6175-192050045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899CF-25E4-4D0B-46D1-75A2A73C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1C2FC-BEA4-8EAF-5CBD-BD65151D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D287A-48DF-5A46-8BE3-2475CE57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A09A-1A3A-DC4F-1719-CF8F66FE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1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983A-B977-B5CE-187A-449C7F3D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C0985-EE66-D274-D940-FAFA75DA1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FBC2E-4B97-4A99-A660-D116F44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7B83C-D06C-E09B-C7F9-D34F0A89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DEC4B-5A81-F111-D3BE-144E34D9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90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0777-7991-1DBC-ABF3-30EAF032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B50F-47B0-52EB-EA61-85AA9CC90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F7925-EFDA-AEF7-FE24-ABDB7994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46DE9-5928-88F1-5E2D-6AEFA3D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CE4F-F443-B931-A04E-16499F66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96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E196-1ADE-46E6-4FFF-1F463D15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569D-8C7D-38FD-D4C2-964B147B9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0DF39-76D9-CC34-3B89-DD6FA3073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1C4B7-8206-6B27-C3B0-495CC682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37D99-7419-5C0D-7978-2F53B291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D888A-BBB3-7BFC-C63E-48F04B8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79F9-8E33-AC98-2112-1E9CBC93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2346-2AC8-30B2-50E0-BDC1113D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3FE40-1C76-6BAD-AF67-2CEAB8629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18F7C-0BC8-F931-B8D1-534DCF220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F6818-2AC3-F931-A0F7-5CAFB371C0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92D6F-1F44-3808-719B-E278C90A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D69F6-2D33-6E7A-9BDA-3A10402B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8546C-4DA5-9209-B761-5AE24128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37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820E-2525-DA30-FE45-4D2E240F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B82D8-B7A8-CBCE-85FD-51D42C194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8D23D-079C-43CE-4A69-306E0CA4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F65D9-2F80-FC33-B7CA-E8E6A3EF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26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2193B-B285-46C0-6F20-3E0C8356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D1543-8293-D23E-D0E9-ACB801F6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CBEFC-EA60-63B8-D679-95F828E2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988450" y="0"/>
            <a:ext cx="441773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5431383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125" y="365553"/>
            <a:ext cx="3277116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313" y="1909238"/>
            <a:ext cx="3210493" cy="334855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4/12/23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3252" y="302777"/>
            <a:ext cx="37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68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0C88-AE7F-7BC0-A96B-99DA9991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E2622-2411-B719-3661-E9B2A60D1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C1ED3-2712-B083-78FC-DDFED30E8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7DFA3-5586-8AD3-9907-CEEA47CE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A8A04-C127-1AB2-81E2-F5CBC669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1F85B-3345-9AAB-18AA-68E6A704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76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3078-7E32-85F3-7D64-14CADD89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EA1298-5655-6ED6-CC82-9AC91E846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127E6-F3DD-E94C-D774-6851CB18D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9AEC7-585A-A091-3AB4-E6640B992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356E2-60BB-A05E-3F3A-0B0850E6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55200-BF82-9A06-D4C3-2D4263B1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35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6D29-8D8A-8D54-5F3B-DD738E20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EBAF6-17D2-E968-3858-70B6DC770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262F-1FF4-FCDC-C726-DF6EC41F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83EAE-0C52-B9FA-1C90-CF05980D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5CC98-BC0A-6D73-912E-7E05B245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76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558A58-5DE6-CC21-B17C-EFD634807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B0E25-56FE-4E3D-344A-FFC7D6238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63CC-CC08-ED1E-DE52-2E1581A6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B68F-43A1-DF54-2458-3ACF6FAD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5CD3-4294-606B-88AD-533C7705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40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5647" y="0"/>
            <a:ext cx="7430665" cy="428625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flipH="1">
            <a:off x="8330595" y="1"/>
            <a:ext cx="45719" cy="42862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5922" y="1685915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6388" y="482842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5396" y="1476908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304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988450" y="0"/>
            <a:ext cx="520261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1693" y="665178"/>
            <a:ext cx="3277116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3483" y="1909238"/>
            <a:ext cx="3210493" cy="334855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4/12/23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4827" y="498347"/>
            <a:ext cx="17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6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14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36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52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1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651656" y="27651"/>
            <a:ext cx="3980512" cy="80640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954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89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597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72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925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3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34319" y="3229"/>
            <a:ext cx="5942477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8835" y="302777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239314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1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003946" y="302777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7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850" y="288300"/>
            <a:ext cx="7937818" cy="9022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849" y="1190581"/>
            <a:ext cx="7937819" cy="4674191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4/12/23</a:t>
            </a:fld>
            <a:r>
              <a:rPr lang="en-US" dirty="0"/>
              <a:t>\\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45558" y="288300"/>
            <a:ext cx="3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4083-452D-E288-3A36-63EBDA26FC84}"/>
              </a:ext>
            </a:extLst>
          </p:cNvPr>
          <p:cNvSpPr txBox="1"/>
          <p:nvPr userDrawn="1"/>
        </p:nvSpPr>
        <p:spPr>
          <a:xfrm>
            <a:off x="328613" y="1728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3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7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5329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2" r:id="rId3"/>
    <p:sldLayoutId id="2147483681" r:id="rId4"/>
    <p:sldLayoutId id="2147483680" r:id="rId5"/>
    <p:sldLayoutId id="2147483696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3" r:id="rId12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612461-5595-F46A-6FB5-0729ADCD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CFEC6-BFEE-837A-ED9B-C9DCB19B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24426-7490-2DBB-5F79-4CE4096C7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D3185-AF26-CB4F-8ED1-1AA40F74EB14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6787D-4E4E-C378-3C35-F56A8FCB5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8BE6-104A-4A37-21EE-DABBEF428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4AA96-5FA1-8D45-8799-ED4E4C35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1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80754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3.png"/><Relationship Id="rId7" Type="http://schemas.openxmlformats.org/officeDocument/2006/relationships/image" Target="../media/image2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doi.org/10.5281/zenodo.7212455" TargetMode="External"/><Relationship Id="rId7" Type="http://schemas.openxmlformats.org/officeDocument/2006/relationships/image" Target="../media/image21.jpg"/><Relationship Id="rId2" Type="http://schemas.openxmlformats.org/officeDocument/2006/relationships/hyperlink" Target="https://github.com/NMBKA-Cbeeks/colony_trending.gi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B3FA-47E0-EB92-E0B1-1ED1E5088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937" y="1271357"/>
            <a:ext cx="5518066" cy="3868201"/>
          </a:xfrm>
        </p:spPr>
        <p:txBody>
          <a:bodyPr>
            <a:normAutofit/>
          </a:bodyPr>
          <a:lstStyle/>
          <a:p>
            <a:r>
              <a:rPr lang="en-US" sz="4000" dirty="0"/>
              <a:t>Characterizing Honeybee Colony Dynamics Using Data Analytics: Preliminary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F0FFA-BCC6-4D89-5011-7947A7F96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225" y="5024828"/>
            <a:ext cx="5518066" cy="1618860"/>
          </a:xfrm>
        </p:spPr>
        <p:txBody>
          <a:bodyPr>
            <a:normAutofit/>
          </a:bodyPr>
          <a:lstStyle/>
          <a:p>
            <a:r>
              <a:rPr lang="en-US" dirty="0"/>
              <a:t>Kurt B. Ferreira, </a:t>
            </a:r>
            <a:r>
              <a:rPr lang="en-US" dirty="0" err="1"/>
              <a:t>Ph.D</a:t>
            </a:r>
            <a:endParaRPr lang="en-US" dirty="0"/>
          </a:p>
          <a:p>
            <a:r>
              <a:rPr lang="en-US" dirty="0" err="1"/>
              <a:t>ABQBeeks</a:t>
            </a:r>
            <a:r>
              <a:rPr lang="en-US" dirty="0"/>
              <a:t> Meeting</a:t>
            </a:r>
          </a:p>
          <a:p>
            <a:r>
              <a:rPr lang="en-US" dirty="0"/>
              <a:t>13 April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AE345-7E36-B17D-1214-4D938884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20" y="3429000"/>
            <a:ext cx="454928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A9D48-9CAD-2609-1907-7B5767DB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20" y="0"/>
            <a:ext cx="45492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1"/>
            <a:ext cx="3726802" cy="500182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Broodminder</a:t>
            </a: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Scale under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Temp/Humidity sensor – inside the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14 frame </a:t>
            </a:r>
            <a:r>
              <a:rPr lang="en-US" dirty="0" err="1"/>
              <a:t>Layens</a:t>
            </a:r>
            <a:r>
              <a:rPr lang="en-US" dirty="0"/>
              <a:t>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E8EAED"/>
                </a:solidFill>
                <a:effectLst/>
                <a:latin typeface="Google Sans"/>
              </a:rPr>
              <a:t>Carniolan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Bee Hive Monitoring, USA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Scale under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Heart – temperature, humidity, frequency and audio recordings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8-frame Langstroth hive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E8EAED"/>
                </a:solidFill>
                <a:effectLst/>
                <a:latin typeface="Google Sans"/>
              </a:rPr>
              <a:t>Carniolan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s</a:t>
            </a: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Monitoring Hardware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E33176-5394-F535-26DA-A3146491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56" y="3809580"/>
            <a:ext cx="1456030" cy="1070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789B-FC55-540A-0D0F-91ED938B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6" y="1"/>
            <a:ext cx="1831739" cy="1025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C6E75-D8D0-DA78-20CE-5A9FF6CA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146" y="110331"/>
            <a:ext cx="2909854" cy="3262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4056D-B68A-BEE3-5196-F43C7F09A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026" y="1120395"/>
            <a:ext cx="3003395" cy="2252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DE1EF2-63F3-E5DB-824F-19B38B091AF6}"/>
              </a:ext>
            </a:extLst>
          </p:cNvPr>
          <p:cNvSpPr txBox="1"/>
          <p:nvPr/>
        </p:nvSpPr>
        <p:spPr>
          <a:xfrm>
            <a:off x="6894886" y="373875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Bee Hive Monitoring USA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B07033-C0F2-FB20-96A7-8CF4B370B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284" y="5424240"/>
            <a:ext cx="1481579" cy="1177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F30DE1-E122-D88C-A6A2-A290685D9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1457" y="4727041"/>
            <a:ext cx="2333378" cy="1874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FCB956-5C41-A712-A45D-929AF6F3C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501568" y="4197602"/>
            <a:ext cx="2747336" cy="20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00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7 months of weight data from a </a:t>
            </a:r>
            <a:r>
              <a:rPr lang="en-US" dirty="0" err="1"/>
              <a:t>Layens</a:t>
            </a:r>
            <a:r>
              <a:rPr lang="en-US" dirty="0"/>
              <a:t>-style hive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significant trends: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Build-up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Overwintering</a:t>
            </a:r>
          </a:p>
          <a:p>
            <a:pPr marL="4508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Hive Weight: Initial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6527" y="1123084"/>
            <a:ext cx="6149109" cy="461183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32C80-2712-CC97-FE97-C3C8186E9A16}"/>
              </a:ext>
            </a:extLst>
          </p:cNvPr>
          <p:cNvGrpSpPr/>
          <p:nvPr/>
        </p:nvGrpSpPr>
        <p:grpSpPr>
          <a:xfrm>
            <a:off x="6451924" y="1029979"/>
            <a:ext cx="4778050" cy="743862"/>
            <a:chOff x="6451924" y="1029979"/>
            <a:chExt cx="4778050" cy="743862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76B824A-F4D7-7947-9378-2A3C7A9F5917}"/>
                </a:ext>
              </a:extLst>
            </p:cNvPr>
            <p:cNvSpPr/>
            <p:nvPr/>
          </p:nvSpPr>
          <p:spPr>
            <a:xfrm rot="5400000">
              <a:off x="9158179" y="-297955"/>
              <a:ext cx="369332" cy="3774259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F68ADA4-7AD0-B056-FF8E-D21A29C694AE}"/>
                </a:ext>
              </a:extLst>
            </p:cNvPr>
            <p:cNvSpPr/>
            <p:nvPr/>
          </p:nvSpPr>
          <p:spPr>
            <a:xfrm rot="5400000">
              <a:off x="6774963" y="1242695"/>
              <a:ext cx="369334" cy="682567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137E9-8F34-EC45-D705-8554EDC1C7A6}"/>
                </a:ext>
              </a:extLst>
            </p:cNvPr>
            <p:cNvSpPr txBox="1"/>
            <p:nvPr/>
          </p:nvSpPr>
          <p:spPr>
            <a:xfrm>
              <a:off x="8438096" y="1029979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Overwintering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23828-52CB-0472-1732-EA68011FBC40}"/>
                </a:ext>
              </a:extLst>
            </p:cNvPr>
            <p:cNvSpPr txBox="1"/>
            <p:nvPr/>
          </p:nvSpPr>
          <p:spPr>
            <a:xfrm>
              <a:off x="6451924" y="1029979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Build-up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51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082111"/>
            <a:ext cx="3726802" cy="54165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components in weight data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Daily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Trend over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Daily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Largely due to forager force departure and return and temperature changes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Termed “seasonal trend”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Use deconvolution methods to separate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Dataset trend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Largely due to the colony drying, consuming and acquiring nectar as well bee birth and death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Separate by generating a mathematical model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“Detrending”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6527" y="1123084"/>
            <a:ext cx="6149109" cy="46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7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72D30-392A-9AF7-65F4-1978F21B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76853" y="4070310"/>
            <a:ext cx="2791968" cy="2093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F02A8-BE10-C526-2FA2-7B978C8102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93932" y="4070309"/>
            <a:ext cx="2791968" cy="209397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“Detrended”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664001"/>
            <a:ext cx="3726802" cy="483470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Assumptions: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Assumes bee weights 0.11 grams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Ignores drone weight (0.2 grams)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Ignores diurnal weight changes due to water absorption/evaporation in wood or precipitation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Does not account for bee death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changes to account for above, TBD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96524" y="1123084"/>
            <a:ext cx="6149109" cy="46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-0.00117 0.24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13932 -0.4567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10" y="-2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74 L 0.12643 -0.458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2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736032"/>
            <a:ext cx="3726802" cy="438150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Field force peaks at ~15K bees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Possibility of undercounting foragers as drones weigh twice that of workers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Dips below still unexplained, likely due to assumptions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Active Foragers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7682A-685C-C008-F4C2-73FAA47C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4133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2250382"/>
            <a:ext cx="3726802" cy="438150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Claim: scale is temperature compensated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Expected: forager count is highly correlated with temp.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Unexpected: correlated with larger temperature ranges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987528" cy="11375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Active Foragers Calculation – Temperature Compensation?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7682A-685C-C008-F4C2-73FAA47C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4133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7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generated model to determine honey consumed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time outside growing interval for ABQ (~Oct 1 to present)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Conservative “carnie” colony, with significant top insulation.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0.07 </a:t>
            </a:r>
            <a:r>
              <a:rPr lang="en-US" dirty="0" err="1"/>
              <a:t>lbs</a:t>
            </a:r>
            <a:r>
              <a:rPr lang="en-US" dirty="0"/>
              <a:t> / day =&gt; 17 </a:t>
            </a:r>
            <a:r>
              <a:rPr lang="en-US" dirty="0" err="1"/>
              <a:t>lbs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How much honey to leave for winter?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6527" y="1123084"/>
            <a:ext cx="6149108" cy="461183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32C80-2712-CC97-FE97-C3C8186E9A16}"/>
              </a:ext>
            </a:extLst>
          </p:cNvPr>
          <p:cNvGrpSpPr/>
          <p:nvPr/>
        </p:nvGrpSpPr>
        <p:grpSpPr>
          <a:xfrm>
            <a:off x="7109203" y="1029980"/>
            <a:ext cx="4177924" cy="622183"/>
            <a:chOff x="9185564" y="1029980"/>
            <a:chExt cx="2120259" cy="622183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76B824A-F4D7-7947-9378-2A3C7A9F5917}"/>
                </a:ext>
              </a:extLst>
            </p:cNvPr>
            <p:cNvSpPr/>
            <p:nvPr/>
          </p:nvSpPr>
          <p:spPr>
            <a:xfrm rot="5400000">
              <a:off x="10035884" y="548992"/>
              <a:ext cx="252851" cy="1953491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137E9-8F34-EC45-D705-8554EDC1C7A6}"/>
                </a:ext>
              </a:extLst>
            </p:cNvPr>
            <p:cNvSpPr txBox="1"/>
            <p:nvPr/>
          </p:nvSpPr>
          <p:spPr>
            <a:xfrm>
              <a:off x="9532447" y="1029980"/>
              <a:ext cx="1773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Interval Considered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16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929767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Significant robbing event observed 10/04/2022 – 10/10/2022</a:t>
            </a:r>
          </a:p>
          <a:p>
            <a:r>
              <a:rPr lang="en-US" dirty="0"/>
              <a:t>Use simple polynomial regression</a:t>
            </a:r>
          </a:p>
          <a:p>
            <a:r>
              <a:rPr lang="en-US" dirty="0"/>
              <a:t>Acquisition during robbing event: 5.46lbs / day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How much honey can bees collect from robbing?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6527" y="1123084"/>
            <a:ext cx="6149109" cy="4611831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C76B824A-F4D7-7947-9378-2A3C7A9F5917}"/>
              </a:ext>
            </a:extLst>
          </p:cNvPr>
          <p:cNvSpPr/>
          <p:nvPr/>
        </p:nvSpPr>
        <p:spPr>
          <a:xfrm rot="5400000">
            <a:off x="10035884" y="548992"/>
            <a:ext cx="252851" cy="1953491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137E9-8F34-EC45-D705-8554EDC1C7A6}"/>
              </a:ext>
            </a:extLst>
          </p:cNvPr>
          <p:cNvSpPr txBox="1"/>
          <p:nvPr/>
        </p:nvSpPr>
        <p:spPr>
          <a:xfrm>
            <a:off x="9365679" y="107120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Robbing event</a:t>
            </a:r>
          </a:p>
        </p:txBody>
      </p:sp>
    </p:spTree>
    <p:extLst>
      <p:ext uri="{BB962C8B-B14F-4D97-AF65-F5344CB8AC3E}">
        <p14:creationId xmlns:p14="http://schemas.microsoft.com/office/powerpoint/2010/main" val="2899292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17E99E-884C-D163-CD6B-0FA44415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8EDC-2337-44ED-F4E1-2F2258A03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510" y="1285875"/>
            <a:ext cx="4345215" cy="537209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Complete year of data needed for statistically significant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 colonies with different genetics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 hive styles and insulation.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with external metrics (precipitation, sunshine hours, internal/external temperature,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with other observation techniques (IR)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Comparison to vendor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Open-source the data for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1B29D-AD70-4BDA-E8B6-100B1299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407" y="279782"/>
            <a:ext cx="4345214" cy="32589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BCF0FE-8BA8-5427-DAFE-8336C0FB4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026" y="3687955"/>
            <a:ext cx="3559976" cy="26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B460D97-4939-3F6D-5BDC-97F9E8ED6B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509" r="17509"/>
          <a:stretch>
            <a:fillRect/>
          </a:stretch>
        </p:blipFill>
        <p:spPr>
          <a:xfrm>
            <a:off x="5431536" y="0"/>
            <a:ext cx="5989490" cy="69128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2ECD5D-690B-45E9-483B-8FF0B824B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4"/>
            <a:ext cx="3726802" cy="65449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B18AE-F40E-CD24-7651-C96A8BC05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5001824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Modern IoT-based hive monitoring systems are growing in popularity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 machine learning and data analytic methods have the potential to aid in understanding the volume of monitoring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this initial work, we showed the signal detrending can be used to determine a colonies foraging force, wintering consumption and robbing acquisition.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also demonstrate some limitations in current systems/analysis (e.g. scales do not appear to be temperature compensated)</a:t>
            </a:r>
          </a:p>
        </p:txBody>
      </p:sp>
    </p:spTree>
    <p:extLst>
      <p:ext uri="{BB962C8B-B14F-4D97-AF65-F5344CB8AC3E}">
        <p14:creationId xmlns:p14="http://schemas.microsoft.com/office/powerpoint/2010/main" val="52779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2482564-F3F7-5D38-344C-652BCFB63C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211" b="11211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  Why am I Here?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456894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Beekeeper since ~2018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~12 Hives in the Los Ranchos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Hive styles: </a:t>
            </a:r>
            <a:r>
              <a:rPr lang="en-US" dirty="0" err="1"/>
              <a:t>Langs</a:t>
            </a:r>
            <a:r>
              <a:rPr lang="en-US" dirty="0"/>
              <a:t>, </a:t>
            </a:r>
            <a:r>
              <a:rPr lang="en-US" dirty="0" err="1"/>
              <a:t>Layens</a:t>
            </a:r>
            <a:r>
              <a:rPr lang="en-US" dirty="0"/>
              <a:t> and Top Bars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Researcher at Sandia National Labs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(Sometimes) Professor @ UNM in CS dept.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 Area: Resilient Supercomputing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(Acting) President, NMBKA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NMBKA </a:t>
            </a:r>
            <a:r>
              <a:rPr lang="en-US" dirty="0" err="1"/>
              <a:t>Cbeeks</a:t>
            </a:r>
            <a:r>
              <a:rPr lang="en-US" dirty="0"/>
              <a:t> Student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56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84AA-2670-1876-4F8D-C033859D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Honey Consumption and Robbing Weight Changes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DB8B-712B-8BBE-EB6A-A2AB1B6E7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Consumption during confinement: -0.38 </a:t>
            </a:r>
            <a:r>
              <a:rPr lang="en-US" dirty="0" err="1"/>
              <a:t>lbs</a:t>
            </a:r>
            <a:r>
              <a:rPr lang="en-US" dirty="0"/>
              <a:t> / day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FFC6D6-6D6D-990B-500C-ACB39A680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2609850" y="2927350"/>
            <a:ext cx="3892549" cy="29194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7E849-DF7E-A0FE-FD02-6625F8ED8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Acquisition during robbing event: 5.46lbs / day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F05911-4B5B-0FE2-7423-7BE73385F0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665913" y="2924374"/>
            <a:ext cx="3900486" cy="2925365"/>
          </a:xfrm>
        </p:spPr>
      </p:pic>
    </p:spTree>
    <p:extLst>
      <p:ext uri="{BB962C8B-B14F-4D97-AF65-F5344CB8AC3E}">
        <p14:creationId xmlns:p14="http://schemas.microsoft.com/office/powerpoint/2010/main" val="407894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Two+ weeks of weight data from </a:t>
            </a:r>
            <a:r>
              <a:rPr lang="en-US" dirty="0" err="1"/>
              <a:t>Layens</a:t>
            </a:r>
            <a:r>
              <a:rPr lang="en-US" dirty="0"/>
              <a:t> hive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significant events: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Confined consumption rate: 9/23 – 9/27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Robbing: 10/04 – 10/10</a:t>
            </a:r>
          </a:p>
          <a:p>
            <a:pPr marL="4508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Hive Weight: Initial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1501-3D30-035A-37A6-A598E9A5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27" y="1123084"/>
            <a:ext cx="6149109" cy="461183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F32C80-2712-CC97-FE97-C3C8186E9A16}"/>
              </a:ext>
            </a:extLst>
          </p:cNvPr>
          <p:cNvGrpSpPr/>
          <p:nvPr/>
        </p:nvGrpSpPr>
        <p:grpSpPr>
          <a:xfrm>
            <a:off x="5665439" y="1071208"/>
            <a:ext cx="5473616" cy="580955"/>
            <a:chOff x="5665439" y="1071208"/>
            <a:chExt cx="5473616" cy="58095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76B824A-F4D7-7947-9378-2A3C7A9F5917}"/>
                </a:ext>
              </a:extLst>
            </p:cNvPr>
            <p:cNvSpPr/>
            <p:nvPr/>
          </p:nvSpPr>
          <p:spPr>
            <a:xfrm rot="5400000">
              <a:off x="10035884" y="548992"/>
              <a:ext cx="252851" cy="1953491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F68ADA4-7AD0-B056-FF8E-D21A29C694AE}"/>
                </a:ext>
              </a:extLst>
            </p:cNvPr>
            <p:cNvSpPr/>
            <p:nvPr/>
          </p:nvSpPr>
          <p:spPr>
            <a:xfrm rot="5400000">
              <a:off x="7089729" y="927928"/>
              <a:ext cx="252851" cy="1195618"/>
            </a:xfrm>
            <a:prstGeom prst="leftBrac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137E9-8F34-EC45-D705-8554EDC1C7A6}"/>
                </a:ext>
              </a:extLst>
            </p:cNvPr>
            <p:cNvSpPr txBox="1"/>
            <p:nvPr/>
          </p:nvSpPr>
          <p:spPr>
            <a:xfrm>
              <a:off x="9365679" y="1071208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Robbing event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C23828-52CB-0472-1732-EA68011FBC40}"/>
                </a:ext>
              </a:extLst>
            </p:cNvPr>
            <p:cNvSpPr txBox="1"/>
            <p:nvPr/>
          </p:nvSpPr>
          <p:spPr>
            <a:xfrm>
              <a:off x="5665439" y="1071208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Confined due to weather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55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84AA-2670-1876-4F8D-C033859D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Detrended Weight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DB8B-712B-8BBE-EB6A-A2AB1B6E7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Trend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FFC6D6-6D6D-990B-500C-ACB39A680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09850" y="2927350"/>
            <a:ext cx="3892550" cy="29194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7E849-DF7E-A0FE-FD02-6625F8ED8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Daily Trend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F05911-4B5B-0FE2-7423-7BE73385F0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65913" y="2924374"/>
            <a:ext cx="3900487" cy="2925365"/>
          </a:xfrm>
        </p:spPr>
      </p:pic>
    </p:spTree>
    <p:extLst>
      <p:ext uri="{BB962C8B-B14F-4D97-AF65-F5344CB8AC3E}">
        <p14:creationId xmlns:p14="http://schemas.microsoft.com/office/powerpoint/2010/main" val="371773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020D925-7AEB-5759-BDBE-D570EE5344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708" r="6708"/>
          <a:stretch>
            <a:fillRect/>
          </a:stretch>
        </p:blipFill>
        <p:spPr>
          <a:xfrm rot="5400000">
            <a:off x="4976813" y="461963"/>
            <a:ext cx="6858000" cy="59404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AB22A3-4BBE-8E15-2771-EE9DE6E4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447040"/>
            <a:ext cx="3726802" cy="602802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4C860-03DE-C1F4-23D7-733437A08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7" y="1496882"/>
            <a:ext cx="3887515" cy="491407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Characterize colony dynamics using hive sensor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Answer questions 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Winter honey 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Strength of 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Forager field force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Robbing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Swarm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Utilize standard “big data” analytics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Ultimate goal, open-source data from “sentinel hives” throughout the area for all beekeepers to utilize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D65482-C78E-DE73-3241-1101ADE47600}"/>
              </a:ext>
            </a:extLst>
          </p:cNvPr>
          <p:cNvSpPr/>
          <p:nvPr/>
        </p:nvSpPr>
        <p:spPr>
          <a:xfrm>
            <a:off x="1803952" y="2650614"/>
            <a:ext cx="2453087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6F1C7E-D7FB-AF7C-03DA-A4B03637C795}"/>
              </a:ext>
            </a:extLst>
          </p:cNvPr>
          <p:cNvSpPr/>
          <p:nvPr/>
        </p:nvSpPr>
        <p:spPr>
          <a:xfrm>
            <a:off x="1803952" y="3600215"/>
            <a:ext cx="2453086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CFD2AF-DAFC-295A-5607-7DA0415B0B1A}"/>
              </a:ext>
            </a:extLst>
          </p:cNvPr>
          <p:cNvSpPr/>
          <p:nvPr/>
        </p:nvSpPr>
        <p:spPr>
          <a:xfrm>
            <a:off x="1803953" y="3281290"/>
            <a:ext cx="2453086" cy="25507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6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2482564-F3F7-5D38-344C-652BCFB63C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568" b="756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Hive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456894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Gates – 1914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Monitored temperature and weight for a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Quantified winter honey 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Demonstrated winter brooding though temperature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Hambleton –1925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Correlated ambient weather variables to hive weight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Ambient temperature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Relative humidity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Hours of sunshine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0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of Hive Monitoring (cont’d)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2"/>
            <a:ext cx="3726802" cy="517823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Buchmann and </a:t>
            </a:r>
            <a:r>
              <a:rPr lang="en-US" dirty="0" err="1"/>
              <a:t>Thoenes</a:t>
            </a:r>
            <a:r>
              <a:rPr lang="en-US" dirty="0"/>
              <a:t> --1990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weight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Precision scale linked to a 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Recorded data every 15 min for 1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Meikle et al. -- 2006, 2008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Recorded weight hourly over 16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Showed the effects of swarming on daily detrended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Detected empty wooden hive daily weight change due to moisture changes in wooden hive bodies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7DDF833-D4BF-503F-49EA-69E55CD280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026" r="70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584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D399-3D2F-5196-4226-4A5726A5BFB5}"/>
              </a:ext>
            </a:extLst>
          </p:cNvPr>
          <p:cNvSpPr txBox="1">
            <a:spLocks/>
          </p:cNvSpPr>
          <p:nvPr/>
        </p:nvSpPr>
        <p:spPr>
          <a:xfrm>
            <a:off x="1355998" y="1496882"/>
            <a:ext cx="3726802" cy="4568940"/>
          </a:xfrm>
          <a:prstGeom prst="rect">
            <a:avLst/>
          </a:prstGeom>
        </p:spPr>
        <p:txBody>
          <a:bodyPr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Numerous hobbyist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key hive metrics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External/internal temperature and humidity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Hive weight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Entrance/Exit counters (gates and radar)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Frequency/amplitude of colony members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Vibration/Hive movement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8439A6-1962-B492-C539-D2A5523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98" y="359293"/>
            <a:ext cx="3726802" cy="1137589"/>
          </a:xfrm>
        </p:spPr>
        <p:txBody>
          <a:bodyPr/>
          <a:lstStyle/>
          <a:p>
            <a:pPr algn="l"/>
            <a:r>
              <a:rPr lang="en-US" dirty="0"/>
              <a:t>Hive Monitoring in the IoT Era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41F67-DE74-E975-3277-6DB82F65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86" y="492252"/>
            <a:ext cx="2058865" cy="1070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7C3562-5932-E9B0-8EED-B81134AB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12" y="321813"/>
            <a:ext cx="2075180" cy="20751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E33176-5394-F535-26DA-A3146491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995" y="4995212"/>
            <a:ext cx="1456030" cy="10706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789B-FC55-540A-0D0F-91ED938BE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551" y="4758187"/>
            <a:ext cx="3175000" cy="177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E7060C-9CBD-DAF9-CD79-F42E956F4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040" y="3155950"/>
            <a:ext cx="2032000" cy="54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5683F9-B38D-DE52-3C7A-3BB76A4E2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480" y="3549209"/>
            <a:ext cx="2717800" cy="584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1244C6-8B0E-26DA-8431-DB30A8C85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20" y="1932413"/>
            <a:ext cx="3175000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66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in the IoT Era (cont’d)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27689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Cloud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Careful, many user agreements state you do not own your data!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Alert notification for urgent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Swarming/Absconding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Queen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Problem</a:t>
            </a:r>
            <a:r>
              <a:rPr lang="en-US" dirty="0"/>
              <a:t>: Analysis methodology questionable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Methodologies not public or peer reviewed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false positives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Bi-weekly queen loss notification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Dead/Swarm notifications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DDB0E7D-2A11-E6BC-98E2-31A9ABCC1F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004" r="8004"/>
          <a:stretch>
            <a:fillRect/>
          </a:stretch>
        </p:blipFill>
        <p:spPr>
          <a:xfrm>
            <a:off x="5434316" y="12511"/>
            <a:ext cx="5942477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CC2DCA-ECD4-F770-2E26-52815F407304}"/>
              </a:ext>
            </a:extLst>
          </p:cNvPr>
          <p:cNvGrpSpPr/>
          <p:nvPr/>
        </p:nvGrpSpPr>
        <p:grpSpPr>
          <a:xfrm>
            <a:off x="7677905" y="2079240"/>
            <a:ext cx="1382110" cy="1036494"/>
            <a:chOff x="7677905" y="2079240"/>
            <a:chExt cx="1382110" cy="103649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EF18F2-3CFA-2DEB-0DB9-A57B4DA0B347}"/>
                </a:ext>
              </a:extLst>
            </p:cNvPr>
            <p:cNvSpPr/>
            <p:nvPr/>
          </p:nvSpPr>
          <p:spPr>
            <a:xfrm>
              <a:off x="7751096" y="2079240"/>
              <a:ext cx="1308919" cy="10364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358FCC-6010-35E3-8E12-436779B4C56B}"/>
                </a:ext>
              </a:extLst>
            </p:cNvPr>
            <p:cNvSpPr txBox="1"/>
            <p:nvPr/>
          </p:nvSpPr>
          <p:spPr>
            <a:xfrm>
              <a:off x="7677905" y="2243544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Remote</a:t>
              </a:r>
            </a:p>
            <a:p>
              <a:pPr algn="ctr"/>
              <a:r>
                <a:rPr lang="en-US" sz="2000" dirty="0">
                  <a:solidFill>
                    <a:schemeClr val="accent5"/>
                  </a:solidFill>
                </a:rPr>
                <a:t>Monitoring</a:t>
              </a:r>
            </a:p>
          </p:txBody>
        </p:sp>
      </p:grpSp>
      <p:pic>
        <p:nvPicPr>
          <p:cNvPr id="13" name="Picture 12" descr="Yellow speech bubble on blue background">
            <a:extLst>
              <a:ext uri="{FF2B5EF4-FFF2-40B4-BE49-F238E27FC236}">
                <a16:creationId xmlns:a16="http://schemas.microsoft.com/office/drawing/2014/main" id="{70B7C209-7C1C-E7C9-BCC7-30267C853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86" y="6105917"/>
            <a:ext cx="912670" cy="501445"/>
          </a:xfrm>
          <a:prstGeom prst="rect">
            <a:avLst/>
          </a:prstGeom>
        </p:spPr>
      </p:pic>
      <p:pic>
        <p:nvPicPr>
          <p:cNvPr id="14" name="Picture 13" descr="Yellow speech bubble on blue background">
            <a:extLst>
              <a:ext uri="{FF2B5EF4-FFF2-40B4-BE49-F238E27FC236}">
                <a16:creationId xmlns:a16="http://schemas.microsoft.com/office/drawing/2014/main" id="{EF11922C-2505-7F38-A508-07A2FF61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50" y="6141807"/>
            <a:ext cx="784261" cy="475829"/>
          </a:xfrm>
          <a:prstGeom prst="rect">
            <a:avLst/>
          </a:prstGeom>
        </p:spPr>
      </p:pic>
      <p:pic>
        <p:nvPicPr>
          <p:cNvPr id="16" name="Picture 15" descr="Yellow speech bubble on blue background">
            <a:extLst>
              <a:ext uri="{FF2B5EF4-FFF2-40B4-BE49-F238E27FC236}">
                <a16:creationId xmlns:a16="http://schemas.microsoft.com/office/drawing/2014/main" id="{A31F2A20-9701-37B1-9199-11F36C72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0" y="5393932"/>
            <a:ext cx="456335" cy="590764"/>
          </a:xfrm>
          <a:prstGeom prst="rect">
            <a:avLst/>
          </a:prstGeom>
        </p:spPr>
      </p:pic>
      <p:pic>
        <p:nvPicPr>
          <p:cNvPr id="19" name="Picture 18" descr="Yellow speech bubble on blue background">
            <a:extLst>
              <a:ext uri="{FF2B5EF4-FFF2-40B4-BE49-F238E27FC236}">
                <a16:creationId xmlns:a16="http://schemas.microsoft.com/office/drawing/2014/main" id="{946FB9D7-6482-44F2-77F7-4C4B56E2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331" y="5524139"/>
            <a:ext cx="265115" cy="3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3ABC5-E0E5-FD95-35D9-D8430B5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4FFD-E6FE-7B1C-4CB0-667DE8DF6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27689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analysis toolkit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Process data using standard machine learning/data analytics techniques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Classify critical events, correlating sensor data to observed conditions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Compare against available vendor utilities, where possible 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Make data/analysis available to local beekeepers for analysis</a:t>
            </a:r>
          </a:p>
          <a:p>
            <a:pPr marL="336550" indent="-342900">
              <a:buFont typeface="Arial" panose="020B0604020202020204" pitchFamily="34" charset="0"/>
              <a:buChar char="•"/>
            </a:pPr>
            <a:r>
              <a:rPr lang="en-US" dirty="0"/>
              <a:t>Toolkit details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Python: SciPy NumPy, pandas and matplotlib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Code: </a:t>
            </a:r>
            <a:r>
              <a:rPr lang="en-US" dirty="0">
                <a:hlinkClick r:id="rId2"/>
              </a:rPr>
              <a:t>https://github.com/NMBKA-Cbeeks/colony_trending.git</a:t>
            </a:r>
            <a:r>
              <a:rPr lang="en-US" dirty="0"/>
              <a:t> </a:t>
            </a:r>
          </a:p>
          <a:p>
            <a:pPr marL="793750" lvl="1" indent="-342900">
              <a:buFont typeface="Arial" panose="020B0604020202020204" pitchFamily="34" charset="0"/>
              <a:buChar char="•"/>
            </a:pPr>
            <a:r>
              <a:rPr lang="en-US" dirty="0"/>
              <a:t>Sensor Data (to appear): </a:t>
            </a:r>
            <a:r>
              <a:rPr lang="en-US" dirty="0">
                <a:hlinkClick r:id="rId3"/>
              </a:rPr>
              <a:t>https://doi.org/10.5281/zenodo.7212455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DDB0E7D-2A11-E6BC-98E2-31A9ABCC1F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8004" r="8004"/>
          <a:stretch>
            <a:fillRect/>
          </a:stretch>
        </p:blipFill>
        <p:spPr>
          <a:xfrm>
            <a:off x="5434316" y="0"/>
            <a:ext cx="5942477" cy="68580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2574AF1-0720-5D65-5155-2A6965F3EBBD}"/>
              </a:ext>
            </a:extLst>
          </p:cNvPr>
          <p:cNvSpPr/>
          <p:nvPr/>
        </p:nvSpPr>
        <p:spPr>
          <a:xfrm rot="2829266">
            <a:off x="8370710" y="5571670"/>
            <a:ext cx="947817" cy="1570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9A8C36-3C53-664C-E9CA-4584E7736C21}"/>
              </a:ext>
            </a:extLst>
          </p:cNvPr>
          <p:cNvSpPr/>
          <p:nvPr/>
        </p:nvSpPr>
        <p:spPr>
          <a:xfrm>
            <a:off x="5680363" y="0"/>
            <a:ext cx="552796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722BFF-C2F3-96EB-D7A5-641F0C547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150" y="0"/>
            <a:ext cx="1324807" cy="155632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52921D-2A9F-DC11-B541-F133D8ED82B2}"/>
              </a:ext>
            </a:extLst>
          </p:cNvPr>
          <p:cNvCxnSpPr>
            <a:cxnSpLocks/>
          </p:cNvCxnSpPr>
          <p:nvPr/>
        </p:nvCxnSpPr>
        <p:spPr>
          <a:xfrm>
            <a:off x="8395448" y="1344481"/>
            <a:ext cx="0" cy="484319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D7394BB-05A5-4ABB-7A1C-F0CF94E6A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037" y="1904230"/>
            <a:ext cx="1326822" cy="12268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C80C81-F4D0-D2B8-09ED-6D39E2C30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333" y="5021601"/>
            <a:ext cx="2840182" cy="173064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B89579-EDB9-7FA5-4F9F-B960352A13E8}"/>
              </a:ext>
            </a:extLst>
          </p:cNvPr>
          <p:cNvCxnSpPr>
            <a:cxnSpLocks/>
          </p:cNvCxnSpPr>
          <p:nvPr/>
        </p:nvCxnSpPr>
        <p:spPr>
          <a:xfrm>
            <a:off x="8374424" y="3128495"/>
            <a:ext cx="16054" cy="464605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6FCA4E-CC4E-1226-69FD-FEA615A8D077}"/>
              </a:ext>
            </a:extLst>
          </p:cNvPr>
          <p:cNvCxnSpPr>
            <a:cxnSpLocks/>
          </p:cNvCxnSpPr>
          <p:nvPr/>
        </p:nvCxnSpPr>
        <p:spPr>
          <a:xfrm>
            <a:off x="8378580" y="4679155"/>
            <a:ext cx="0" cy="484319"/>
          </a:xfrm>
          <a:prstGeom prst="straightConnector1">
            <a:avLst/>
          </a:prstGeom>
          <a:ln w="79375" cap="flat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40EF00-6EFB-ECA7-5609-0F2DE6D3B0E1}"/>
              </a:ext>
            </a:extLst>
          </p:cNvPr>
          <p:cNvGrpSpPr/>
          <p:nvPr/>
        </p:nvGrpSpPr>
        <p:grpSpPr>
          <a:xfrm>
            <a:off x="7203508" y="3570834"/>
            <a:ext cx="2373940" cy="1043091"/>
            <a:chOff x="7518200" y="3575786"/>
            <a:chExt cx="2373940" cy="104309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4871B3-9542-D15E-99C3-8FA9CD0F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18200" y="3575786"/>
              <a:ext cx="2373940" cy="10430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84BF246-8212-0B6A-CE95-8ED36E5C3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1243" y="3831950"/>
              <a:ext cx="1302792" cy="365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27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9153A9-2036-B2B4-6F0B-BC59D461A5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425" r="1742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7E99E-884C-D163-CD6B-0FA44415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Monitoring 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8EDC-2337-44ED-F4E1-2F2258A03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998" y="1496881"/>
            <a:ext cx="3726802" cy="500182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Winter/dearth honey consumption – more accurate measure of honey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Flow strength – when to add/pull supers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Forager field force – how many bees are out flying?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Robbing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Detection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Rate of honey loss/gain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Swarming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Detection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Quantifying honey/bee losses</a:t>
            </a:r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63C3F4-1EC3-8A8B-5C1F-FEEAB78A6A4E}"/>
              </a:ext>
            </a:extLst>
          </p:cNvPr>
          <p:cNvSpPr/>
          <p:nvPr/>
        </p:nvSpPr>
        <p:spPr>
          <a:xfrm>
            <a:off x="1651552" y="1501367"/>
            <a:ext cx="3392887" cy="100630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6C58D1-CE5B-847E-4707-341836C85BBB}"/>
              </a:ext>
            </a:extLst>
          </p:cNvPr>
          <p:cNvSpPr/>
          <p:nvPr/>
        </p:nvSpPr>
        <p:spPr>
          <a:xfrm>
            <a:off x="1651553" y="3344022"/>
            <a:ext cx="3392886" cy="74306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F75B90-1EC5-9D77-9923-23CC410FCC7D}"/>
              </a:ext>
            </a:extLst>
          </p:cNvPr>
          <p:cNvSpPr/>
          <p:nvPr/>
        </p:nvSpPr>
        <p:spPr>
          <a:xfrm>
            <a:off x="1706970" y="4812603"/>
            <a:ext cx="2649523" cy="43319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0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{7B2ACF26-7256-4A42-B403-72D0E611DBDA}tf16401378</Template>
  <TotalTime>2980</TotalTime>
  <Words>998</Words>
  <Application>Microsoft Macintosh PowerPoint</Application>
  <PresentationFormat>Widescreen</PresentationFormat>
  <Paragraphs>189</Paragraphs>
  <Slides>22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Google Sans</vt:lpstr>
      <vt:lpstr>MS Shell Dlg 2</vt:lpstr>
      <vt:lpstr>Wingdings</vt:lpstr>
      <vt:lpstr>Wingdings 3</vt:lpstr>
      <vt:lpstr>Madison</vt:lpstr>
      <vt:lpstr>Custom Design</vt:lpstr>
      <vt:lpstr>1_Madison</vt:lpstr>
      <vt:lpstr>Characterizing Honeybee Colony Dynamics Using Data Analytics: Preliminary Results</vt:lpstr>
      <vt:lpstr>Who am I?  Why am I Here?</vt:lpstr>
      <vt:lpstr>Goals</vt:lpstr>
      <vt:lpstr>History of Hive Monitoring</vt:lpstr>
      <vt:lpstr>History of Hive Monitoring (cont’d)</vt:lpstr>
      <vt:lpstr>Hive Monitoring in the IoT Era</vt:lpstr>
      <vt:lpstr>Hive Monitoring in the IoT Era (cont’d)</vt:lpstr>
      <vt:lpstr>Hive Monitoring Goals</vt:lpstr>
      <vt:lpstr>Hive Monitoring Questions?</vt:lpstr>
      <vt:lpstr>Monitoring Hardware</vt:lpstr>
      <vt:lpstr>Hive Weight: Initial Analysis</vt:lpstr>
      <vt:lpstr>“Detrending” Data</vt:lpstr>
      <vt:lpstr>“Detrended” Data</vt:lpstr>
      <vt:lpstr>Active Foragers</vt:lpstr>
      <vt:lpstr>Active Foragers Calculation – Temperature Compensation?</vt:lpstr>
      <vt:lpstr>How much honey to leave for winter? </vt:lpstr>
      <vt:lpstr>How much honey can bees collect from robbing? </vt:lpstr>
      <vt:lpstr>Ongoing Work</vt:lpstr>
      <vt:lpstr>Summary</vt:lpstr>
      <vt:lpstr>Honey Consumption and Robbing Weight Changes  </vt:lpstr>
      <vt:lpstr>Hive Weight: Initial Analysis</vt:lpstr>
      <vt:lpstr>Detrended Weight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Characterizing Honeybee Colony Dynamics Using Data Analytics</dc:title>
  <dc:creator>Ferreira, Kurt Brian</dc:creator>
  <cp:lastModifiedBy>Ferreira, Kurt Brian</cp:lastModifiedBy>
  <cp:revision>50</cp:revision>
  <dcterms:created xsi:type="dcterms:W3CDTF">2022-10-13T23:20:49Z</dcterms:created>
  <dcterms:modified xsi:type="dcterms:W3CDTF">2023-04-13T19:09:23Z</dcterms:modified>
</cp:coreProperties>
</file>